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70" r:id="rId5"/>
    <p:sldId id="271" r:id="rId6"/>
    <p:sldId id="268" r:id="rId7"/>
    <p:sldId id="264" r:id="rId8"/>
    <p:sldId id="277" r:id="rId9"/>
    <p:sldId id="274" r:id="rId10"/>
    <p:sldId id="275" r:id="rId11"/>
    <p:sldId id="266" r:id="rId12"/>
    <p:sldId id="272" r:id="rId13"/>
    <p:sldId id="276" r:id="rId14"/>
    <p:sldId id="265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9"/>
    <p:restoredTop sz="94695"/>
  </p:normalViewPr>
  <p:slideViewPr>
    <p:cSldViewPr snapToGrid="0" snapToObjects="1">
      <p:cViewPr varScale="1">
        <p:scale>
          <a:sx n="81" d="100"/>
          <a:sy n="81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AD92-71BA-1F48-B086-5CC231F4F1F5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CDA1B-D334-1E4E-BB5C-BAA14BF15A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676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70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326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CDA1B-D334-1E4E-BB5C-BAA14BF15AE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268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D8AC3-1616-0A46-AA8A-FAD4A0156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62D0EB-6391-1247-B17B-B167D1DB7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913A3-193C-4947-8753-A7403915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914575-6C08-724F-A1D8-460B1BD7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2A77-9DC9-6C40-8D66-EB18BA1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68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F30AF-AAF2-284D-A99A-27B323D7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7FC28-8E39-D64E-97A2-301CD8CD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014253-8301-A649-9E80-06E04797E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2AB7B-CE4C-3746-A7CC-D0095DDF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38621-69DB-724D-9466-3C8AFE2F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2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5C3275-E6CD-B346-8769-517DE8B47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CB14D-7935-A943-805B-07F3418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8E4795-F811-4149-885D-C10B9CE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F95E44-6029-4C4A-829B-A8E1F974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7BD4CB-4D2F-A948-990C-02DDFD0C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9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6E514-96DA-494B-A622-4340B8C7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E139C-ED22-354A-9F11-B4D90DB5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9949D5-3440-C74A-9E5E-C69980F6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EDFE6F-5029-B24B-916C-E3189DF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D96C45-2838-2341-A588-047EA9C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20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7CE4A-5587-F54B-AE13-98F414A1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83919E-DD76-6F48-9FBF-55D857ED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DE7C3-7108-934D-AA87-F156751F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D6318-0869-6240-87CD-862BF4E4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BA256A-71C0-2F4F-9FD2-554501EF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99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FE346-0C1B-3E40-BC4D-20B7C69D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C7A05A-8924-534D-B9C0-371FBB92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070EB1-8355-1643-A32D-C7A48C26B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C0AD71-57FD-5C41-B200-16BAF1E7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DF8B7A1-0F1C-D649-B2A6-12CAFC8F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BFE9E7-4C9D-9A49-9A65-26F5C3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8473F-B580-BB41-8EE1-73ABAB2D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22AE76-E013-924C-881B-D47ACD4E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F94070-D065-654E-95DE-4BF05B072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384F7B-A917-2041-A3F3-853024FA9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5A761E-8FD8-934C-8584-F54F4E14B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03FFC-C679-524E-A0AE-F8633599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412B95E-2C35-5146-84D7-4E44E770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9CB46EC-C0CA-6B45-A063-616B868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087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28B1B-FA7D-E148-9BCA-DC84B6A5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794126-9FD9-0145-8905-E7C78971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61D6D17-7F46-9744-8700-7414D61E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11E2A1-6C87-7F4D-B990-85701EB8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45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9F58BBD-06BB-E64D-B1A2-60C70619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BB9D809-7DBD-E54B-8EB6-CEDD0567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A82142-5352-F74D-9F5F-66968C64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82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6D4977-4CA5-5D45-BDF8-8D0B9FF6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98817-7317-3841-9B8B-2A73C6EF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1BFAB9-1646-E94B-ADF9-166C185A3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939568-007B-8E40-A3F1-98B63988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A0ED4C-DA52-BE47-8A3F-A3BCFD60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9469EE-62F4-654E-B7D6-48CB1371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4195E-3392-A845-8A3D-DDC21DBB0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3672-496E-B44B-A5A6-3DB23F8AF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CDDFE7-B07B-FF47-9D6B-5D7DDF4A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72097F-0FEF-C24C-8FDD-6C3A0FCD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008F94-7DD6-8648-A828-D8C01976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7B5C20-F940-D440-979C-E0257016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5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CACFADD-7234-7140-B31F-6C9B1A69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A729AF-BB59-D64A-B3D0-07BFFCDD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700A05-0B7E-4642-AE61-04533F410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E9AA-5972-6B4B-B16F-851611C4F616}" type="datetimeFigureOut">
              <a:rPr lang="fr-FR" smtClean="0"/>
              <a:t>20/05/2021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3EEDB-DFB5-A840-92F4-3AFC54EA3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A8C5-4A0D-5A4E-87DA-99C8997A2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4A0BF-77F9-064C-8BCE-5C5248A39C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53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D611CC-2157-7540-8885-20A495964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731" y="1816426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fr-FR" sz="3800" cap="small" dirty="0"/>
              <a:t>transmission perturbée et codes correcteur d’erreur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F64D045-C0C6-7E40-B8F7-26F15110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981" y="329822"/>
            <a:ext cx="3319914" cy="2611316"/>
          </a:xfrm>
          <a:prstGeom prst="rect">
            <a:avLst/>
          </a:prstGeom>
        </p:spPr>
      </p:pic>
      <p:pic>
        <p:nvPicPr>
          <p:cNvPr id="5" name="Image 4" descr="Une image contenant carré&#10;&#10;Description générée automatiquement">
            <a:extLst>
              <a:ext uri="{FF2B5EF4-FFF2-40B4-BE49-F238E27FC236}">
                <a16:creationId xmlns:a16="http://schemas.microsoft.com/office/drawing/2014/main" id="{2AC36ABA-15CB-0C46-8D4E-3BE2E490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" t="18195" r="1666" b="18472"/>
          <a:stretch/>
        </p:blipFill>
        <p:spPr>
          <a:xfrm rot="10800000">
            <a:off x="5953782" y="3428761"/>
            <a:ext cx="5702113" cy="28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12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2A06F7-9516-FA48-AE9F-9ECAEB34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151556"/>
            <a:ext cx="10515600" cy="1212841"/>
          </a:xfrm>
        </p:spPr>
        <p:txBody>
          <a:bodyPr/>
          <a:lstStyle/>
          <a:p>
            <a:r>
              <a:rPr lang="fr-FR" dirty="0"/>
              <a:t>Fonctions créées dans les fichiers python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3D93B8E-CDD5-464F-A10D-42975C49A9DD}"/>
              </a:ext>
            </a:extLst>
          </p:cNvPr>
          <p:cNvSpPr txBox="1"/>
          <p:nvPr/>
        </p:nvSpPr>
        <p:spPr>
          <a:xfrm>
            <a:off x="1574800" y="3869899"/>
            <a:ext cx="2857500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 du Corps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puissance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deg</a:t>
            </a:r>
            <a:r>
              <a:rPr lang="fr-FR" dirty="0"/>
              <a:t> (5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simple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div_euclid</a:t>
            </a:r>
            <a:r>
              <a:rPr lang="fr-FR" dirty="0"/>
              <a:t> (20 lignes)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B13C7D-DF6A-1143-80F2-3D6775C54FFD}"/>
              </a:ext>
            </a:extLst>
          </p:cNvPr>
          <p:cNvSpPr txBox="1"/>
          <p:nvPr/>
        </p:nvSpPr>
        <p:spPr>
          <a:xfrm>
            <a:off x="838200" y="1364397"/>
            <a:ext cx="4330700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l’algorithme de Reed-Solomon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encode ( 3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decode.polynomes</a:t>
            </a:r>
            <a:r>
              <a:rPr lang="fr-FR" dirty="0"/>
              <a:t> ( 29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decode.syndromes</a:t>
            </a:r>
            <a:r>
              <a:rPr lang="fr-FR" dirty="0"/>
              <a:t> ( 54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erreur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mesure_temps</a:t>
            </a:r>
            <a:r>
              <a:rPr lang="fr-FR" dirty="0"/>
              <a:t> (9 lignes)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C4DB4A-9760-4B4E-84B7-F29E692FC904}"/>
              </a:ext>
            </a:extLst>
          </p:cNvPr>
          <p:cNvSpPr txBox="1"/>
          <p:nvPr/>
        </p:nvSpPr>
        <p:spPr>
          <a:xfrm>
            <a:off x="5810459" y="1469241"/>
            <a:ext cx="4330700" cy="34163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Fonctions de traitement d’une image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hexa (4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unhexa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convert_t_l</a:t>
            </a:r>
            <a:r>
              <a:rPr lang="fr-FR" dirty="0"/>
              <a:t> (11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convert_l_t</a:t>
            </a:r>
            <a:r>
              <a:rPr lang="fr-FR" dirty="0"/>
              <a:t> ( 6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cut (7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uncut</a:t>
            </a:r>
            <a:r>
              <a:rPr lang="fr-FR" dirty="0"/>
              <a:t> (10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modification_tableau_rs</a:t>
            </a:r>
            <a:r>
              <a:rPr lang="fr-FR" dirty="0"/>
              <a:t> ( 8 lignes)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modification_tableau</a:t>
            </a:r>
            <a:r>
              <a:rPr lang="fr-FR" dirty="0"/>
              <a:t> (6 lignes)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6F9372B-1F84-394C-9465-B7370446BBA8}"/>
              </a:ext>
            </a:extLst>
          </p:cNvPr>
          <p:cNvSpPr txBox="1"/>
          <p:nvPr/>
        </p:nvSpPr>
        <p:spPr>
          <a:xfrm>
            <a:off x="5168900" y="5301059"/>
            <a:ext cx="2857500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/>
              <a:t>Au total</a:t>
            </a:r>
          </a:p>
          <a:p>
            <a:endParaRPr lang="fr-FR" dirty="0"/>
          </a:p>
          <a:p>
            <a:r>
              <a:rPr lang="fr-FR" dirty="0"/>
              <a:t>4 fichiers python</a:t>
            </a:r>
          </a:p>
          <a:p>
            <a:r>
              <a:rPr lang="fr-FR" b="1" dirty="0"/>
              <a:t>385 lignes de code</a:t>
            </a:r>
          </a:p>
        </p:txBody>
      </p:sp>
    </p:spTree>
    <p:extLst>
      <p:ext uri="{BB962C8B-B14F-4D97-AF65-F5344CB8AC3E}">
        <p14:creationId xmlns:p14="http://schemas.microsoft.com/office/powerpoint/2010/main" val="414855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A0F5E-7522-324F-941A-56907B62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533" y="174195"/>
            <a:ext cx="10515600" cy="1325563"/>
          </a:xfrm>
        </p:spPr>
        <p:txBody>
          <a:bodyPr/>
          <a:lstStyle/>
          <a:p>
            <a:r>
              <a:rPr lang="fr-FR" dirty="0"/>
              <a:t>Préparation de l’image </a:t>
            </a:r>
          </a:p>
        </p:txBody>
      </p:sp>
      <p:pic>
        <p:nvPicPr>
          <p:cNvPr id="8" name="Espace réservé du contenu 7" descr="Une image contenant texte, personne, femme, intérieur&#10;&#10;Description générée automatiquement">
            <a:extLst>
              <a:ext uri="{FF2B5EF4-FFF2-40B4-BE49-F238E27FC236}">
                <a16:creationId xmlns:a16="http://schemas.microsoft.com/office/drawing/2014/main" id="{A9E7EA05-908D-FE46-B2BD-92EE68C2A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00" y="1835219"/>
            <a:ext cx="2656096" cy="3943281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FE5FB9B-7B81-8644-82FB-87B9BAE28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69" t="10325" r="38696" b="10000"/>
          <a:stretch/>
        </p:blipFill>
        <p:spPr>
          <a:xfrm>
            <a:off x="3594100" y="1835219"/>
            <a:ext cx="242669" cy="709612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F5FF734-68DC-3046-9034-FFC9A39ACC7B}"/>
              </a:ext>
            </a:extLst>
          </p:cNvPr>
          <p:cNvCxnSpPr>
            <a:endCxn id="4" idx="0"/>
          </p:cNvCxnSpPr>
          <p:nvPr/>
        </p:nvCxnSpPr>
        <p:spPr>
          <a:xfrm>
            <a:off x="2935496" y="1835219"/>
            <a:ext cx="7799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BBD3FF2-BCE6-1E41-B8EA-10C796452046}"/>
              </a:ext>
            </a:extLst>
          </p:cNvPr>
          <p:cNvCxnSpPr/>
          <p:nvPr/>
        </p:nvCxnSpPr>
        <p:spPr>
          <a:xfrm>
            <a:off x="2935496" y="1835219"/>
            <a:ext cx="658604" cy="7096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B56F0A1F-8EDA-ED4D-88A4-5DE9A732119A}"/>
              </a:ext>
            </a:extLst>
          </p:cNvPr>
          <p:cNvSpPr txBox="1"/>
          <p:nvPr/>
        </p:nvSpPr>
        <p:spPr>
          <a:xfrm>
            <a:off x="3836768" y="1771546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R&lt;256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A72A63E-2E23-A647-8BC2-4FF037157C93}"/>
              </a:ext>
            </a:extLst>
          </p:cNvPr>
          <p:cNvSpPr txBox="1"/>
          <p:nvPr/>
        </p:nvSpPr>
        <p:spPr>
          <a:xfrm>
            <a:off x="3836768" y="201110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V&lt;256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0CF6199-A40C-6949-9FA2-EB6889ADB94A}"/>
              </a:ext>
            </a:extLst>
          </p:cNvPr>
          <p:cNvSpPr txBox="1"/>
          <p:nvPr/>
        </p:nvSpPr>
        <p:spPr>
          <a:xfrm>
            <a:off x="3836768" y="2239172"/>
            <a:ext cx="12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B&lt;256 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AE05A93-B957-FC4A-BBF2-9503AE9A0371}"/>
              </a:ext>
            </a:extLst>
          </p:cNvPr>
          <p:cNvCxnSpPr/>
          <p:nvPr/>
        </p:nvCxnSpPr>
        <p:spPr>
          <a:xfrm>
            <a:off x="4718050" y="1956212"/>
            <a:ext cx="7493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FE81615-0A10-F74E-AD49-B99644CD4B0A}"/>
              </a:ext>
            </a:extLst>
          </p:cNvPr>
          <p:cNvSpPr txBox="1"/>
          <p:nvPr/>
        </p:nvSpPr>
        <p:spPr>
          <a:xfrm>
            <a:off x="5591592" y="1771546"/>
            <a:ext cx="26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Hexa(R) : R</a:t>
            </a:r>
            <a:r>
              <a:rPr lang="fr-FR" baseline="-25000" dirty="0"/>
              <a:t>1, </a:t>
            </a:r>
            <a:r>
              <a:rPr lang="fr-FR" dirty="0"/>
              <a:t>R</a:t>
            </a:r>
            <a:r>
              <a:rPr lang="fr-FR" baseline="-25000" dirty="0"/>
              <a:t>2  </a:t>
            </a:r>
            <a:r>
              <a:rPr lang="fr-FR" dirty="0"/>
              <a:t> &lt; 16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6CDF95-1824-3E4E-9D53-11986DE33FB1}"/>
              </a:ext>
            </a:extLst>
          </p:cNvPr>
          <p:cNvGrpSpPr/>
          <p:nvPr/>
        </p:nvGrpSpPr>
        <p:grpSpPr>
          <a:xfrm>
            <a:off x="7767133" y="1614212"/>
            <a:ext cx="3708000" cy="684000"/>
            <a:chOff x="7687092" y="1771545"/>
            <a:chExt cx="3708000" cy="684000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EA2E553-02A4-2144-94E1-F453C00CCFB9}"/>
                </a:ext>
              </a:extLst>
            </p:cNvPr>
            <p:cNvSpPr txBox="1"/>
            <p:nvPr/>
          </p:nvSpPr>
          <p:spPr>
            <a:xfrm>
              <a:off x="7687092" y="1771545"/>
              <a:ext cx="3708000" cy="684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fr-FR" dirty="0"/>
                <a:t>On code chaque Composante comme deux éléments de </a:t>
              </a:r>
            </a:p>
          </p:txBody>
        </p:sp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59C6D45A-B198-CB45-969E-4FD22562DD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1891" y1="51571" x2="51891" y2="51571"/>
                          <a14:foregroundMark x1="62395" y1="54974" x2="62395" y2="54974"/>
                          <a14:backgroundMark x1="35714" y1="41099" x2="35714" y2="41099"/>
                          <a14:backgroundMark x1="41387" y1="28272" x2="41387" y2="28272"/>
                        </a14:backgroundRemoval>
                      </a14:imgEffect>
                    </a14:imgLayer>
                  </a14:imgProps>
                </a:ext>
              </a:extLst>
            </a:blip>
            <a:srcRect l="17662" t="19951" r="23680" b="30508"/>
            <a:stretch/>
          </p:blipFill>
          <p:spPr>
            <a:xfrm>
              <a:off x="9525222" y="2146958"/>
              <a:ext cx="344473" cy="233476"/>
            </a:xfrm>
            <a:prstGeom prst="rect">
              <a:avLst/>
            </a:prstGeom>
          </p:spPr>
        </p:pic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69896AAE-4E0E-D949-BACA-64FF7DDE5528}"/>
              </a:ext>
            </a:extLst>
          </p:cNvPr>
          <p:cNvSpPr txBox="1"/>
          <p:nvPr/>
        </p:nvSpPr>
        <p:spPr>
          <a:xfrm>
            <a:off x="4935295" y="3203106"/>
            <a:ext cx="5282302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concatène ces doublets dans une grande liste R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D56E-C3B4-714D-84AE-6546F85453A1}"/>
              </a:ext>
            </a:extLst>
          </p:cNvPr>
          <p:cNvSpPr/>
          <p:nvPr/>
        </p:nvSpPr>
        <p:spPr>
          <a:xfrm>
            <a:off x="3532394" y="3645593"/>
            <a:ext cx="8088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[6, 1, 5, 14, 5, 11, 5, 7, 5, 3, 4, 14, 4, 9, 4, 7, 4, 1, 4, 3, 4, 6, 4, 1, 4, 5, 4, 9, 4, 7,...]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C03EA1-1054-9046-B197-59B7334E9949}"/>
              </a:ext>
            </a:extLst>
          </p:cNvPr>
          <p:cNvSpPr/>
          <p:nvPr/>
        </p:nvSpPr>
        <p:spPr>
          <a:xfrm>
            <a:off x="3264798" y="4769053"/>
            <a:ext cx="862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 =  [[6, 1, 5, 14, 5, 11, 5, 7, 5], [3, 4, 14, 4, 9, 4, 7, 4, 1], [4, 3, 4, 6, 4, 1, 4, 5, 4], [9, 4, 7, ...]]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A5FF760-91BE-D14D-A6A3-370EAE4DC964}"/>
              </a:ext>
            </a:extLst>
          </p:cNvPr>
          <p:cNvSpPr txBox="1"/>
          <p:nvPr/>
        </p:nvSpPr>
        <p:spPr>
          <a:xfrm>
            <a:off x="3758044" y="4366161"/>
            <a:ext cx="7636805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On découpe cette liste en sous-liste de taille 9 pour l’envoi par Reed-Solomon</a:t>
            </a:r>
          </a:p>
        </p:txBody>
      </p:sp>
    </p:spTree>
    <p:extLst>
      <p:ext uri="{BB962C8B-B14F-4D97-AF65-F5344CB8AC3E}">
        <p14:creationId xmlns:p14="http://schemas.microsoft.com/office/powerpoint/2010/main" val="869368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8DC4A9-C658-994B-9B18-C5ED0BD4286B}"/>
              </a:ext>
            </a:extLst>
          </p:cNvPr>
          <p:cNvSpPr/>
          <p:nvPr/>
        </p:nvSpPr>
        <p:spPr>
          <a:xfrm>
            <a:off x="4039047" y="275194"/>
            <a:ext cx="3022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R1 =  [6, 1, 5, 14, 5, 11, 5, 7, 5]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248184-F744-1C4D-BD58-3C9BC41DB768}"/>
              </a:ext>
            </a:extLst>
          </p:cNvPr>
          <p:cNvSpPr/>
          <p:nvPr/>
        </p:nvSpPr>
        <p:spPr>
          <a:xfrm>
            <a:off x="7240338" y="1018064"/>
            <a:ext cx="4214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[5, 5, 9, 4, 1, 3, 6, 13, 1, 10, 11, 5, 0, 11, 12]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EFEDCAB9-C33B-4C4B-8739-6DBC68E84001}"/>
              </a:ext>
            </a:extLst>
          </p:cNvPr>
          <p:cNvCxnSpPr>
            <a:cxnSpLocks/>
          </p:cNvCxnSpPr>
          <p:nvPr/>
        </p:nvCxnSpPr>
        <p:spPr>
          <a:xfrm>
            <a:off x="7124700" y="644526"/>
            <a:ext cx="1587500" cy="333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F2090D7B-413F-5C44-8313-05E0237FCCB5}"/>
              </a:ext>
            </a:extLst>
          </p:cNvPr>
          <p:cNvSpPr txBox="1"/>
          <p:nvPr/>
        </p:nvSpPr>
        <p:spPr>
          <a:xfrm>
            <a:off x="8573745" y="284720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encode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DAE3AF3-FDB1-FD4C-834A-CAF1D5B34A53}"/>
              </a:ext>
            </a:extLst>
          </p:cNvPr>
          <p:cNvCxnSpPr>
            <a:cxnSpLocks/>
          </p:cNvCxnSpPr>
          <p:nvPr/>
        </p:nvCxnSpPr>
        <p:spPr>
          <a:xfrm>
            <a:off x="5550346" y="1018064"/>
            <a:ext cx="0" cy="31348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CD022F6-1C6F-1D40-897F-B349A2F30B96}"/>
              </a:ext>
            </a:extLst>
          </p:cNvPr>
          <p:cNvSpPr/>
          <p:nvPr/>
        </p:nvSpPr>
        <p:spPr>
          <a:xfrm>
            <a:off x="7256056" y="2282389"/>
            <a:ext cx="4331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[3, 5, 9, 6, 13, 3, 6, 13, 1, 10, 11, 5, 0, 11, 12]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E1D0B95B-ED7F-CF44-BD38-FB6FE3CC6452}"/>
              </a:ext>
            </a:extLst>
          </p:cNvPr>
          <p:cNvCxnSpPr>
            <a:cxnSpLocks/>
          </p:cNvCxnSpPr>
          <p:nvPr/>
        </p:nvCxnSpPr>
        <p:spPr>
          <a:xfrm>
            <a:off x="9220198" y="1387396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819D4B9F-C412-8B4B-9347-A99E8D0E1EBB}"/>
              </a:ext>
            </a:extLst>
          </p:cNvPr>
          <p:cNvSpPr txBox="1"/>
          <p:nvPr/>
        </p:nvSpPr>
        <p:spPr>
          <a:xfrm>
            <a:off x="9660398" y="1609646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3 erreurs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E5FA0DA-248A-9047-8CD8-FC912CF7CA79}"/>
              </a:ext>
            </a:extLst>
          </p:cNvPr>
          <p:cNvSpPr txBox="1"/>
          <p:nvPr/>
        </p:nvSpPr>
        <p:spPr>
          <a:xfrm>
            <a:off x="1378955" y="1794312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2 erreurs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72168EC5-6582-584F-B72E-38C7E8351838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1819154" y="644526"/>
            <a:ext cx="2219894" cy="2784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70D8D5A-9237-864B-B2C1-A99E2C629B48}"/>
              </a:ext>
            </a:extLst>
          </p:cNvPr>
          <p:cNvSpPr/>
          <p:nvPr/>
        </p:nvSpPr>
        <p:spPr>
          <a:xfrm>
            <a:off x="511745" y="3429000"/>
            <a:ext cx="2614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[6, 1, 5, 14, 7, 11, 5, 14, 5]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1BB0E-17AE-E648-968E-BB54E9340973}"/>
              </a:ext>
            </a:extLst>
          </p:cNvPr>
          <p:cNvSpPr/>
          <p:nvPr/>
        </p:nvSpPr>
        <p:spPr>
          <a:xfrm>
            <a:off x="7918673" y="3495119"/>
            <a:ext cx="2615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[6, 1, 5, 14, 5, 11, 5, 7, 5]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95FBBA9-33F0-794D-9F6A-731DCBDAFA9D}"/>
              </a:ext>
            </a:extLst>
          </p:cNvPr>
          <p:cNvCxnSpPr>
            <a:cxnSpLocks/>
          </p:cNvCxnSpPr>
          <p:nvPr/>
        </p:nvCxnSpPr>
        <p:spPr>
          <a:xfrm>
            <a:off x="9251947" y="2651721"/>
            <a:ext cx="0" cy="8548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37CE1F66-2208-2148-81E7-2E3ECF1F0036}"/>
              </a:ext>
            </a:extLst>
          </p:cNvPr>
          <p:cNvSpPr txBox="1"/>
          <p:nvPr/>
        </p:nvSpPr>
        <p:spPr>
          <a:xfrm>
            <a:off x="9717103" y="2890283"/>
            <a:ext cx="106430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decode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C38F8EE-70DF-EF4E-B270-A461D5CA19D2}"/>
              </a:ext>
            </a:extLst>
          </p:cNvPr>
          <p:cNvSpPr txBox="1"/>
          <p:nvPr/>
        </p:nvSpPr>
        <p:spPr>
          <a:xfrm>
            <a:off x="1168405" y="4526438"/>
            <a:ext cx="970279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On concatène les messages reçu puis on reconstitue les composantes R, V, B de chaque Pixel</a:t>
            </a:r>
          </a:p>
        </p:txBody>
      </p:sp>
    </p:spTree>
    <p:extLst>
      <p:ext uri="{BB962C8B-B14F-4D97-AF65-F5344CB8AC3E}">
        <p14:creationId xmlns:p14="http://schemas.microsoft.com/office/powerpoint/2010/main" val="4214742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0C261E3B-D05D-2343-A03F-2980EC315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7" t="-292" r="49033" b="292"/>
          <a:stretch/>
        </p:blipFill>
        <p:spPr>
          <a:xfrm>
            <a:off x="1164296" y="534858"/>
            <a:ext cx="3943323" cy="5788283"/>
          </a:xfrm>
          <a:prstGeom prst="rect">
            <a:avLst/>
          </a:prstGeom>
        </p:spPr>
      </p:pic>
      <p:pic>
        <p:nvPicPr>
          <p:cNvPr id="5" name="Espace réservé du contenu 4" descr="Une image contenant texte, personne, femme, posant&#10;&#10;Description générée automatiquement">
            <a:extLst>
              <a:ext uri="{FF2B5EF4-FFF2-40B4-BE49-F238E27FC236}">
                <a16:creationId xmlns:a16="http://schemas.microsoft.com/office/drawing/2014/main" id="{71A23761-D3F1-4F40-B561-EF23828CB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906"/>
          <a:stretch/>
        </p:blipFill>
        <p:spPr>
          <a:xfrm>
            <a:off x="6382565" y="534858"/>
            <a:ext cx="3832339" cy="562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34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23BAD-71AB-3E4D-A408-7C440EBC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Complexité des algorithmes de décodage 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635A2AB-FFEC-424E-8781-4952DF01D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1473200"/>
            <a:ext cx="6891866" cy="5168899"/>
          </a:xfrm>
        </p:spPr>
      </p:pic>
    </p:spTree>
    <p:extLst>
      <p:ext uri="{BB962C8B-B14F-4D97-AF65-F5344CB8AC3E}">
        <p14:creationId xmlns:p14="http://schemas.microsoft.com/office/powerpoint/2010/main" val="32841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D8EDD-FEC5-3949-AAD7-CE33B5B4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Cadre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2B9C9-F724-3D47-9FB4-AE782A0AE513}"/>
              </a:ext>
            </a:extLst>
          </p:cNvPr>
          <p:cNvSpPr/>
          <p:nvPr/>
        </p:nvSpPr>
        <p:spPr>
          <a:xfrm>
            <a:off x="951250" y="3451325"/>
            <a:ext cx="2338466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initial</a:t>
            </a:r>
          </a:p>
          <a:p>
            <a:pPr algn="ctr"/>
            <a:r>
              <a:rPr lang="fr-FR" dirty="0"/>
              <a:t>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∈ A</a:t>
            </a:r>
            <a:r>
              <a:rPr lang="fr-FR" baseline="30000" dirty="0"/>
              <a:t>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BA80E5-88F6-2C48-B618-3F9A4B72139B}"/>
              </a:ext>
            </a:extLst>
          </p:cNvPr>
          <p:cNvSpPr/>
          <p:nvPr/>
        </p:nvSpPr>
        <p:spPr>
          <a:xfrm>
            <a:off x="8617471" y="3451327"/>
            <a:ext cx="2412791" cy="223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Message reçu</a:t>
            </a:r>
          </a:p>
          <a:p>
            <a:pPr algn="ctr"/>
            <a:r>
              <a:rPr lang="fr-FR" dirty="0"/>
              <a:t>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∈ A</a:t>
            </a:r>
            <a:r>
              <a:rPr lang="fr-FR" baseline="30000" dirty="0"/>
              <a:t>n</a:t>
            </a:r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7A2EDA5-40B5-2846-AF6E-3D1412A69BD5}"/>
              </a:ext>
            </a:extLst>
          </p:cNvPr>
          <p:cNvSpPr/>
          <p:nvPr/>
        </p:nvSpPr>
        <p:spPr>
          <a:xfrm>
            <a:off x="3443677" y="4193348"/>
            <a:ext cx="5019833" cy="76449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Transmission</a:t>
            </a:r>
          </a:p>
        </p:txBody>
      </p:sp>
      <p:sp>
        <p:nvSpPr>
          <p:cNvPr id="15" name="Éclair 14">
            <a:extLst>
              <a:ext uri="{FF2B5EF4-FFF2-40B4-BE49-F238E27FC236}">
                <a16:creationId xmlns:a16="http://schemas.microsoft.com/office/drawing/2014/main" id="{57A0A21E-8799-574F-A160-54099B5D7066}"/>
              </a:ext>
            </a:extLst>
          </p:cNvPr>
          <p:cNvSpPr/>
          <p:nvPr/>
        </p:nvSpPr>
        <p:spPr>
          <a:xfrm flipH="1">
            <a:off x="5264046" y="2799431"/>
            <a:ext cx="1170724" cy="1535140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53D3031-1487-7040-8DB1-560A937D39B4}"/>
              </a:ext>
            </a:extLst>
          </p:cNvPr>
          <p:cNvSpPr txBox="1"/>
          <p:nvPr/>
        </p:nvSpPr>
        <p:spPr>
          <a:xfrm rot="17909120">
            <a:off x="5129171" y="3222868"/>
            <a:ext cx="154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34E1993-2A09-6344-B40E-2F2BA216BEE0}"/>
              </a:ext>
            </a:extLst>
          </p:cNvPr>
          <p:cNvSpPr txBox="1"/>
          <p:nvPr/>
        </p:nvSpPr>
        <p:spPr>
          <a:xfrm>
            <a:off x="2120483" y="1690688"/>
            <a:ext cx="7323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Perturbation discrète (les éléments perturbés restent lisibles)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fixe le nombre d’erreurs acceptées au préalable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DD8E7E-88B2-9140-B38C-6FADA86845AD}"/>
              </a:ext>
            </a:extLst>
          </p:cNvPr>
          <p:cNvSpPr txBox="1"/>
          <p:nvPr/>
        </p:nvSpPr>
        <p:spPr>
          <a:xfrm>
            <a:off x="1936333" y="5895393"/>
            <a:ext cx="7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s’assurer que (u</a:t>
            </a:r>
            <a:r>
              <a:rPr lang="fr-FR" baseline="-25000" dirty="0"/>
              <a:t>1</a:t>
            </a:r>
            <a:r>
              <a:rPr lang="fr-FR" dirty="0"/>
              <a:t>, ... , u</a:t>
            </a:r>
            <a:r>
              <a:rPr lang="fr-FR" baseline="-25000" dirty="0"/>
              <a:t>n</a:t>
            </a:r>
            <a:r>
              <a:rPr lang="fr-FR" dirty="0"/>
              <a:t>) = (x</a:t>
            </a:r>
            <a:r>
              <a:rPr lang="fr-FR" baseline="-25000" dirty="0"/>
              <a:t>1</a:t>
            </a:r>
            <a:r>
              <a:rPr lang="fr-FR" dirty="0"/>
              <a:t>, ..., x</a:t>
            </a:r>
            <a:r>
              <a:rPr lang="fr-FR" baseline="-25000" dirty="0"/>
              <a:t>n</a:t>
            </a:r>
            <a:r>
              <a:rPr lang="fr-FR" dirty="0"/>
              <a:t>) ? </a:t>
            </a:r>
          </a:p>
        </p:txBody>
      </p:sp>
    </p:spTree>
    <p:extLst>
      <p:ext uri="{BB962C8B-B14F-4D97-AF65-F5344CB8AC3E}">
        <p14:creationId xmlns:p14="http://schemas.microsoft.com/office/powerpoint/2010/main" val="1534283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C66E84-2B42-463F-8329-75BA0D521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AD4B2C-DA28-9544-AF03-5EBDA82D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83359"/>
            <a:ext cx="4823227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La Redondance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36819B0-9728-2F48-8DD4-53B8877FC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11401" r="3" b="1478"/>
          <a:stretch/>
        </p:blipFill>
        <p:spPr>
          <a:xfrm>
            <a:off x="6618770" y="385717"/>
            <a:ext cx="4382523" cy="55371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3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470" y="759969"/>
            <a:ext cx="2767506" cy="85029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600" dirty="0"/>
              <a:t>Le corps </a:t>
            </a:r>
            <a:r>
              <a:rPr lang="en-US" sz="4600" dirty="0" err="1"/>
              <a:t>fini</a:t>
            </a:r>
            <a:r>
              <a:rPr lang="en-US" sz="4600" dirty="0"/>
              <a:t> 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C496EDCF-FA39-4143-97C6-69834D1B71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0103" r="20041" b="29298"/>
          <a:stretch/>
        </p:blipFill>
        <p:spPr>
          <a:xfrm>
            <a:off x="3710976" y="444067"/>
            <a:ext cx="1432946" cy="1097994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549536C7-E86D-496B-B36B-4C1282A7A9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5772" y="1978772"/>
            <a:ext cx="1602628" cy="160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008D05E-F928-42D0-A2AE-C14B700D1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549400" cy="154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0BEFF2-FBB3-4C59-B844-C20C60376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54" b="18452"/>
          <a:stretch/>
        </p:blipFill>
        <p:spPr>
          <a:xfrm>
            <a:off x="5724059" y="1900833"/>
            <a:ext cx="3797495" cy="1344422"/>
          </a:xfrm>
          <a:prstGeom prst="rect">
            <a:avLst/>
          </a:prstGeom>
        </p:spPr>
      </p:pic>
      <p:pic>
        <p:nvPicPr>
          <p:cNvPr id="1030" name="Picture 6" descr="Portrait noir et blanc (dessin) d'un jeune homme.">
            <a:extLst>
              <a:ext uri="{FF2B5EF4-FFF2-40B4-BE49-F238E27FC236}">
                <a16:creationId xmlns:a16="http://schemas.microsoft.com/office/drawing/2014/main" id="{967A815A-0388-493D-91F7-C8E291E93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013" y="2148516"/>
            <a:ext cx="2278280" cy="294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501EF17-1B5C-4909-B2A1-AA3D0668EE71}"/>
              </a:ext>
            </a:extLst>
          </p:cNvPr>
          <p:cNvSpPr txBox="1"/>
          <p:nvPr/>
        </p:nvSpPr>
        <p:spPr>
          <a:xfrm>
            <a:off x="1432696" y="5098430"/>
            <a:ext cx="2278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000" b="1" i="0" dirty="0">
                <a:solidFill>
                  <a:srgbClr val="000000"/>
                </a:solidFill>
                <a:effectLst/>
                <a:latin typeface="+mj-lt"/>
              </a:rPr>
              <a:t>Évariste Galois</a:t>
            </a:r>
            <a:br>
              <a:rPr lang="fr-FR" sz="2000" dirty="0"/>
            </a:br>
            <a:endParaRPr lang="fr-FR" sz="2000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0A3F7685-8A3C-4A07-A14C-9C39D0D8F1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266" t="31357" r="3266" b="-1443"/>
          <a:stretch/>
        </p:blipFill>
        <p:spPr>
          <a:xfrm>
            <a:off x="3293693" y="3581683"/>
            <a:ext cx="8658225" cy="162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FF2903-D890-4137-882E-682D43A77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«  » de Reed-Solomon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452970F-FD0C-4885-8D01-F819214E3C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49"/>
          <a:stretch/>
        </p:blipFill>
        <p:spPr>
          <a:xfrm>
            <a:off x="327272" y="2363899"/>
            <a:ext cx="7017908" cy="1453159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CD8816D-6567-416B-8156-D5722AA2D825}"/>
              </a:ext>
            </a:extLst>
          </p:cNvPr>
          <p:cNvSpPr txBox="1">
            <a:spLocks/>
          </p:cNvSpPr>
          <p:nvPr/>
        </p:nvSpPr>
        <p:spPr>
          <a:xfrm>
            <a:off x="838200" y="1921739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de contrôle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CFD4C11-BBEA-4600-B0B3-64E6225833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922"/>
          <a:stretch/>
        </p:blipFill>
        <p:spPr>
          <a:xfrm>
            <a:off x="236489" y="4832325"/>
            <a:ext cx="7978121" cy="1514341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FE273B11-8E3C-49F1-8009-80DCB03265EA}"/>
              </a:ext>
            </a:extLst>
          </p:cNvPr>
          <p:cNvSpPr txBox="1">
            <a:spLocks/>
          </p:cNvSpPr>
          <p:nvPr/>
        </p:nvSpPr>
        <p:spPr>
          <a:xfrm>
            <a:off x="838200" y="4161348"/>
            <a:ext cx="10515600" cy="52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Matrice d’encodage :</a:t>
            </a:r>
          </a:p>
        </p:txBody>
      </p:sp>
    </p:spTree>
    <p:extLst>
      <p:ext uri="{BB962C8B-B14F-4D97-AF65-F5344CB8AC3E}">
        <p14:creationId xmlns:p14="http://schemas.microsoft.com/office/powerpoint/2010/main" val="30451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198A-AAD5-B349-A5AE-BBE05A95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52" y="679732"/>
            <a:ext cx="7409927" cy="14758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4600" dirty="0"/>
              <a:t>Encodage Reed-Solomon</a:t>
            </a:r>
            <a:r>
              <a:rPr lang="en-US" sz="4600" dirty="0"/>
              <a:t>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63237DD-C04B-3249-9E7C-0AE6086F5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4252" y="2874268"/>
            <a:ext cx="1447800" cy="1206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7F4F73-059C-184F-A8B6-1C47C44C5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537" y="2921693"/>
            <a:ext cx="1651000" cy="1130300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93511FD-4538-C841-B318-C9B7D5B7EDD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1772052" y="3477518"/>
            <a:ext cx="3093485" cy="9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E14487AE-1961-2241-9156-0C9BFAF27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5668" y="2825750"/>
            <a:ext cx="1651000" cy="1130300"/>
          </a:xfrm>
          <a:prstGeom prst="rect">
            <a:avLst/>
          </a:prstGeom>
        </p:spPr>
      </p:pic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453E8ADD-12DC-C744-B481-F795D9AAD332}"/>
              </a:ext>
            </a:extLst>
          </p:cNvPr>
          <p:cNvCxnSpPr>
            <a:cxnSpLocks/>
          </p:cNvCxnSpPr>
          <p:nvPr/>
        </p:nvCxnSpPr>
        <p:spPr>
          <a:xfrm>
            <a:off x="6516537" y="3429000"/>
            <a:ext cx="17442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77D8ADD8-137D-AC4B-8483-1F04B49ADCB0}"/>
              </a:ext>
            </a:extLst>
          </p:cNvPr>
          <p:cNvSpPr txBox="1"/>
          <p:nvPr/>
        </p:nvSpPr>
        <p:spPr>
          <a:xfrm>
            <a:off x="6516537" y="3696045"/>
            <a:ext cx="165100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Transmission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7866B85-8987-DB4B-AD87-CC8BAE336B71}"/>
              </a:ext>
            </a:extLst>
          </p:cNvPr>
          <p:cNvSpPr txBox="1"/>
          <p:nvPr/>
        </p:nvSpPr>
        <p:spPr>
          <a:xfrm>
            <a:off x="127498" y="2534918"/>
            <a:ext cx="192881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U</a:t>
            </a:r>
            <a:r>
              <a:rPr lang="fr-FR" dirty="0"/>
              <a:t> : Message initial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19795BC-4007-3740-8D0D-196BEB875147}"/>
              </a:ext>
            </a:extLst>
          </p:cNvPr>
          <p:cNvSpPr txBox="1"/>
          <p:nvPr/>
        </p:nvSpPr>
        <p:spPr>
          <a:xfrm>
            <a:off x="8020780" y="2477339"/>
            <a:ext cx="310300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R = C+E </a:t>
            </a:r>
            <a:r>
              <a:rPr lang="fr-FR" dirty="0"/>
              <a:t>: Message reçu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95F67F5-7B1C-1D4D-BDEC-43E77B8EE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6784" y="5021271"/>
            <a:ext cx="1651000" cy="1130300"/>
          </a:xfrm>
          <a:prstGeom prst="rect">
            <a:avLst/>
          </a:prstGeom>
        </p:spPr>
      </p:pic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BA76BE8-30B8-DF4C-8CBB-B6DECE3CFD5F}"/>
              </a:ext>
            </a:extLst>
          </p:cNvPr>
          <p:cNvCxnSpPr>
            <a:cxnSpLocks/>
          </p:cNvCxnSpPr>
          <p:nvPr/>
        </p:nvCxnSpPr>
        <p:spPr>
          <a:xfrm flipV="1">
            <a:off x="9301168" y="3942670"/>
            <a:ext cx="0" cy="1575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B0AD6B3-6A85-254A-81E7-8D43F8C1E5E1}"/>
              </a:ext>
            </a:extLst>
          </p:cNvPr>
          <p:cNvSpPr txBox="1"/>
          <p:nvPr/>
        </p:nvSpPr>
        <p:spPr>
          <a:xfrm>
            <a:off x="9572284" y="4413801"/>
            <a:ext cx="165100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Perturbation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1BBA699-0E70-A24F-9847-1A65F18B078E}"/>
              </a:ext>
            </a:extLst>
          </p:cNvPr>
          <p:cNvSpPr txBox="1"/>
          <p:nvPr/>
        </p:nvSpPr>
        <p:spPr>
          <a:xfrm>
            <a:off x="8766311" y="6115887"/>
            <a:ext cx="137664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E</a:t>
            </a:r>
            <a:r>
              <a:rPr lang="fr-FR" dirty="0"/>
              <a:t> : Erreurs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356FC9-492E-4781-8EAF-29C4DDB9ED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7047" y="2896639"/>
            <a:ext cx="1687247" cy="4838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B4002CE-D2C4-408D-93D7-529D7B891A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733" t="33779" r="7493" b="32737"/>
          <a:stretch/>
        </p:blipFill>
        <p:spPr>
          <a:xfrm>
            <a:off x="2152142" y="4485111"/>
            <a:ext cx="2297056" cy="577111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260FD883-EC56-0248-9FA1-D64041A5EDF8}"/>
              </a:ext>
            </a:extLst>
          </p:cNvPr>
          <p:cNvSpPr txBox="1"/>
          <p:nvPr/>
        </p:nvSpPr>
        <p:spPr>
          <a:xfrm>
            <a:off x="4794141" y="2553089"/>
            <a:ext cx="192881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/>
              <a:t> : Message codé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E4554F8-9249-F24D-8C41-B654458BE05F}"/>
              </a:ext>
            </a:extLst>
          </p:cNvPr>
          <p:cNvSpPr txBox="1"/>
          <p:nvPr/>
        </p:nvSpPr>
        <p:spPr>
          <a:xfrm>
            <a:off x="2344433" y="3798397"/>
            <a:ext cx="1948721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Encodage</a:t>
            </a:r>
          </a:p>
          <a:p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 Redondance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76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846C9-6818-B747-89BE-45178113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4600" dirty="0"/>
              <a:t>Décodage de Reed-Solomon par la méthode des Polynômes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854E503-DAA9-7D4B-ACD8-6CE19CD8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242" y="2599136"/>
            <a:ext cx="3937000" cy="74930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66A079B-E7DB-A84B-9A2C-B06132B9B371}"/>
              </a:ext>
            </a:extLst>
          </p:cNvPr>
          <p:cNvSpPr txBox="1"/>
          <p:nvPr/>
        </p:nvSpPr>
        <p:spPr>
          <a:xfrm>
            <a:off x="5770091" y="2756958"/>
            <a:ext cx="170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tel que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8538567-B997-EC4F-84B5-105A896451D7}"/>
              </a:ext>
            </a:extLst>
          </p:cNvPr>
          <p:cNvSpPr/>
          <p:nvPr/>
        </p:nvSpPr>
        <p:spPr>
          <a:xfrm>
            <a:off x="838200" y="2498717"/>
            <a:ext cx="9587042" cy="8497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EA89EE09-6B54-EE4D-ACBA-3770E62A4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101" y="4359283"/>
            <a:ext cx="4470400" cy="12954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F170E90-46C8-9047-BD5F-09E64F287B66}"/>
              </a:ext>
            </a:extLst>
          </p:cNvPr>
          <p:cNvSpPr/>
          <p:nvPr/>
        </p:nvSpPr>
        <p:spPr>
          <a:xfrm>
            <a:off x="7787563" y="4715827"/>
            <a:ext cx="1610679" cy="7107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6934D1CC-B6B2-5047-BF8C-CE7F80BC1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791547"/>
            <a:ext cx="3276600" cy="635000"/>
          </a:xfrm>
          <a:prstGeom prst="rect">
            <a:avLst/>
          </a:prstGeom>
        </p:spPr>
      </p:pic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9D83D815-2527-4E45-882C-60F65786345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55" t="20620" r="5570" b="25571"/>
          <a:stretch/>
        </p:blipFill>
        <p:spPr>
          <a:xfrm>
            <a:off x="1600847" y="2634640"/>
            <a:ext cx="4124749" cy="457865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40B1FE2-095A-A84E-BA0C-DCF13ABFED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8177" y="3429000"/>
            <a:ext cx="2425700" cy="673100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F7FDEF4A-B85E-DA49-A642-1A9603C7C19F}"/>
              </a:ext>
            </a:extLst>
          </p:cNvPr>
          <p:cNvSpPr txBox="1"/>
          <p:nvPr/>
        </p:nvSpPr>
        <p:spPr>
          <a:xfrm>
            <a:off x="1097234" y="2771975"/>
            <a:ext cx="170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Soit</a:t>
            </a:r>
          </a:p>
        </p:txBody>
      </p:sp>
    </p:spTree>
    <p:extLst>
      <p:ext uri="{BB962C8B-B14F-4D97-AF65-F5344CB8AC3E}">
        <p14:creationId xmlns:p14="http://schemas.microsoft.com/office/powerpoint/2010/main" val="117909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82DE267-E5DB-2943-A61A-601F97320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992" y="1875354"/>
            <a:ext cx="4673600" cy="1041400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25726034-8B2E-8549-85F7-0FE190845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fr-FR" sz="4600" dirty="0"/>
              <a:t>Décodage de Reed-Solomon par la méthode des Syndromes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B1F859F-6C18-5349-9FC6-D60FFB23EDA7}"/>
              </a:ext>
            </a:extLst>
          </p:cNvPr>
          <p:cNvSpPr txBox="1"/>
          <p:nvPr/>
        </p:nvSpPr>
        <p:spPr>
          <a:xfrm>
            <a:off x="1379095" y="1690688"/>
            <a:ext cx="3957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 appelle Syndrome le vecteur S :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DECEE0-F4B7-D948-87E2-04395310AF7B}"/>
              </a:ext>
            </a:extLst>
          </p:cNvPr>
          <p:cNvSpPr txBox="1"/>
          <p:nvPr/>
        </p:nvSpPr>
        <p:spPr>
          <a:xfrm>
            <a:off x="1379095" y="2646919"/>
            <a:ext cx="4447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fr-FR" dirty="0"/>
              <a:t>Si S est Nul alors le message est correct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fr-FR" dirty="0"/>
              <a:t>Sinon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05D055B-AD28-5540-8EC1-0B88E51AD383}"/>
              </a:ext>
            </a:extLst>
          </p:cNvPr>
          <p:cNvSpPr txBox="1"/>
          <p:nvPr/>
        </p:nvSpPr>
        <p:spPr>
          <a:xfrm>
            <a:off x="605202" y="3616885"/>
            <a:ext cx="10981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</a:t>
            </a:r>
            <a:r>
              <a:rPr lang="fr-FR" baseline="-25000" dirty="0"/>
              <a:t>1</a:t>
            </a:r>
            <a:r>
              <a:rPr lang="fr-FR" dirty="0"/>
              <a:t> est localisateur d’erreur d’après précédemment (les indices des racines sont parmi les indices des racines de Q1)</a:t>
            </a:r>
            <a:endParaRPr lang="fr-FR" baseline="-25000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75855CA-2ADD-D342-A0DE-F7189AE19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992" y="4487464"/>
            <a:ext cx="2971800" cy="1143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0941722-622A-164A-A44D-379A9ECEFC42}"/>
              </a:ext>
            </a:extLst>
          </p:cNvPr>
          <p:cNvSpPr txBox="1"/>
          <p:nvPr/>
        </p:nvSpPr>
        <p:spPr>
          <a:xfrm>
            <a:off x="605202" y="4055217"/>
            <a:ext cx="4379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On peut donc résoudre les système suivant :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F068D84-B66B-8E41-BA72-AF0A97EC16FC}"/>
              </a:ext>
            </a:extLst>
          </p:cNvPr>
          <p:cNvSpPr txBox="1"/>
          <p:nvPr/>
        </p:nvSpPr>
        <p:spPr>
          <a:xfrm>
            <a:off x="605202" y="5727748"/>
            <a:ext cx="331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On en déduit E donc C car C = R-E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DA4460F-2241-3649-9F5D-C4E72EFF9B50}"/>
              </a:ext>
            </a:extLst>
          </p:cNvPr>
          <p:cNvSpPr txBox="1"/>
          <p:nvPr/>
        </p:nvSpPr>
        <p:spPr>
          <a:xfrm>
            <a:off x="7145295" y="5774224"/>
            <a:ext cx="225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Ayant C on retrouve U</a:t>
            </a:r>
          </a:p>
        </p:txBody>
      </p:sp>
    </p:spTree>
    <p:extLst>
      <p:ext uri="{BB962C8B-B14F-4D97-AF65-F5344CB8AC3E}">
        <p14:creationId xmlns:p14="http://schemas.microsoft.com/office/powerpoint/2010/main" val="93198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9B27B-FAE4-D94C-B532-9C6BF1C9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en 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C443D8-A824-084E-97B3-1CA04A9D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832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Modules Utilisés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Pyfinite : Corps fini F</a:t>
            </a:r>
            <a:r>
              <a:rPr lang="fr-FR" baseline="-25000" dirty="0"/>
              <a:t>16</a:t>
            </a:r>
          </a:p>
          <a:p>
            <a:r>
              <a:rPr lang="fr-FR" dirty="0"/>
              <a:t>GenericMatrix : Matrices à coefficient dans F</a:t>
            </a:r>
            <a:r>
              <a:rPr lang="fr-FR" baseline="-25000" dirty="0"/>
              <a:t>16</a:t>
            </a:r>
          </a:p>
          <a:p>
            <a:r>
              <a:rPr lang="fr-FR" dirty="0"/>
              <a:t>Matplotlib : Traitement et affichage de l’image</a:t>
            </a:r>
          </a:p>
        </p:txBody>
      </p:sp>
    </p:spTree>
    <p:extLst>
      <p:ext uri="{BB962C8B-B14F-4D97-AF65-F5344CB8AC3E}">
        <p14:creationId xmlns:p14="http://schemas.microsoft.com/office/powerpoint/2010/main" val="1480011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686</Words>
  <Application>Microsoft Macintosh PowerPoint</Application>
  <PresentationFormat>Grand écran</PresentationFormat>
  <Paragraphs>97</Paragraphs>
  <Slides>14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Thème Office</vt:lpstr>
      <vt:lpstr>transmission perturbée et codes correcteur d’erreur</vt:lpstr>
      <vt:lpstr>Cadre général</vt:lpstr>
      <vt:lpstr>La Redondance</vt:lpstr>
      <vt:lpstr>Le corps fini </vt:lpstr>
      <vt:lpstr>«  » de Reed-Solomon</vt:lpstr>
      <vt:lpstr>Encodage Reed-Solomon:</vt:lpstr>
      <vt:lpstr>Décodage de Reed-Solomon par la méthode des Polynômes</vt:lpstr>
      <vt:lpstr>Décodage de Reed-Solomon par la méthode des Syndromes</vt:lpstr>
      <vt:lpstr>Implémentation en Python</vt:lpstr>
      <vt:lpstr>Fonctions créées dans les fichiers python</vt:lpstr>
      <vt:lpstr>Préparation de l’image </vt:lpstr>
      <vt:lpstr>Présentation PowerPoint</vt:lpstr>
      <vt:lpstr>Présentation PowerPoint</vt:lpstr>
      <vt:lpstr>Complexité des algorithmes de décodage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QR-code et codes correcteur d’erreur</dc:title>
  <dc:creator>Astrid GOOSSENS</dc:creator>
  <cp:lastModifiedBy>Astrid GOOSSENS</cp:lastModifiedBy>
  <cp:revision>87</cp:revision>
  <dcterms:created xsi:type="dcterms:W3CDTF">2021-01-08T13:56:20Z</dcterms:created>
  <dcterms:modified xsi:type="dcterms:W3CDTF">2021-05-20T18:13:05Z</dcterms:modified>
</cp:coreProperties>
</file>

<file path=docProps/thumbnail.jpeg>
</file>